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12"/>
  </p:notesMasterIdLst>
  <p:handoutMasterIdLst>
    <p:handoutMasterId r:id="rId13"/>
  </p:handoutMasterIdLst>
  <p:sldIdLst>
    <p:sldId id="342" r:id="rId2"/>
    <p:sldId id="286" r:id="rId3"/>
    <p:sldId id="348" r:id="rId4"/>
    <p:sldId id="358" r:id="rId5"/>
    <p:sldId id="260" r:id="rId6"/>
    <p:sldId id="355" r:id="rId7"/>
    <p:sldId id="356" r:id="rId8"/>
    <p:sldId id="353" r:id="rId9"/>
    <p:sldId id="357" r:id="rId10"/>
    <p:sldId id="31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26" userDrawn="1">
          <p15:clr>
            <a:srgbClr val="A4A3A4"/>
          </p15:clr>
        </p15:guide>
        <p15:guide id="2" pos="48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688F"/>
    <a:srgbClr val="3737DD"/>
    <a:srgbClr val="42C9A8"/>
    <a:srgbClr val="FABFA4"/>
    <a:srgbClr val="3A88CA"/>
    <a:srgbClr val="3D7AC3"/>
    <a:srgbClr val="FDB18D"/>
    <a:srgbClr val="9E77B8"/>
    <a:srgbClr val="297FB8"/>
    <a:srgbClr val="486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433" autoAdjust="0"/>
  </p:normalViewPr>
  <p:slideViewPr>
    <p:cSldViewPr snapToGrid="0">
      <p:cViewPr varScale="1">
        <p:scale>
          <a:sx n="106" d="100"/>
          <a:sy n="106" d="100"/>
        </p:scale>
        <p:origin x="114" y="312"/>
      </p:cViewPr>
      <p:guideLst>
        <p:guide orient="horz" pos="3226"/>
        <p:guide pos="4838"/>
      </p:guideLst>
    </p:cSldViewPr>
  </p:slideViewPr>
  <p:outlineViewPr>
    <p:cViewPr>
      <p:scale>
        <a:sx n="33" d="100"/>
        <a:sy n="33" d="100"/>
      </p:scale>
      <p:origin x="0" y="-63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226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D3551B-4342-4390-915E-8C9F8CBF86F2}" type="datetimeFigureOut">
              <a:rPr lang="ru-RU" smtClean="0"/>
              <a:t>29.04.2020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B4F76-9B05-4F12-BC35-5F054D4AB2B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8440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DF2CA-16AC-4A6F-BA76-83467214A317}" type="datetimeFigureOut">
              <a:rPr lang="ru-RU" smtClean="0"/>
              <a:t>29.04.2020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84C95-AC36-47D7-BA46-D13F2CF6C50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034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Рисунок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62074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7019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5787188" y="0"/>
            <a:ext cx="64048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 userDrawn="1"/>
        </p:nvSpPr>
        <p:spPr>
          <a:xfrm>
            <a:off x="11323951" y="1180287"/>
            <a:ext cx="5886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fld id="{149B6D55-4680-4DC5-B665-330CCBA60EFE}" type="slidenum">
              <a:rPr lang="ru-RU" sz="1800" b="1" baseline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Poppins SemiBold" panose="02000000000000000000" pitchFamily="2" charset="0"/>
              </a:rPr>
              <a:pPr algn="l"/>
              <a:t>‹#›</a:t>
            </a:fld>
            <a:endParaRPr lang="ru-RU" sz="1000" dirty="0">
              <a:solidFill>
                <a:srgbClr val="0000ED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4" name="Прямая соединительная линия 3"/>
          <p:cNvCxnSpPr/>
          <p:nvPr userDrawn="1"/>
        </p:nvCxnSpPr>
        <p:spPr>
          <a:xfrm flipH="1">
            <a:off x="11547515" y="1717278"/>
            <a:ext cx="3416" cy="472239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4865573" y="1549400"/>
            <a:ext cx="1889125" cy="37084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1"/>
          </p:nvPr>
        </p:nvSpPr>
        <p:spPr>
          <a:xfrm>
            <a:off x="6745201" y="1549400"/>
            <a:ext cx="1889125" cy="37084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8"/>
          <p:cNvSpPr>
            <a:spLocks noGrp="1"/>
          </p:cNvSpPr>
          <p:nvPr>
            <p:ph type="pic" sz="quarter" idx="12"/>
          </p:nvPr>
        </p:nvSpPr>
        <p:spPr>
          <a:xfrm>
            <a:off x="8634052" y="1549400"/>
            <a:ext cx="1889125" cy="37084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4540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 userDrawn="1"/>
        </p:nvSpPr>
        <p:spPr>
          <a:xfrm>
            <a:off x="11323951" y="1180287"/>
            <a:ext cx="5886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fld id="{149B6D55-4680-4DC5-B665-330CCBA60EFE}" type="slidenum">
              <a:rPr lang="ru-RU" sz="1800" b="1" baseline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Poppins SemiBold" panose="02000000000000000000" pitchFamily="2" charset="0"/>
              </a:rPr>
              <a:pPr algn="l"/>
              <a:t>‹#›</a:t>
            </a:fld>
            <a:endParaRPr lang="ru-RU" sz="1000" dirty="0">
              <a:solidFill>
                <a:srgbClr val="0000ED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7" name="Прямая соединительная линия 16"/>
          <p:cNvCxnSpPr/>
          <p:nvPr userDrawn="1"/>
        </p:nvCxnSpPr>
        <p:spPr>
          <a:xfrm flipH="1">
            <a:off x="11547515" y="1717278"/>
            <a:ext cx="3416" cy="472239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333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3A474-A970-4111-AB00-CC07202BC5E5}" type="datetimeFigureOut">
              <a:rPr lang="ru-RU" smtClean="0"/>
              <a:t>29.04.2020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01CDA-C83E-414C-808C-D7CCDDEE976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0342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2783958" y="2044932"/>
            <a:ext cx="6624084" cy="110427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6000" b="1" spc="100"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카드결제 시스템</a:t>
            </a:r>
            <a:endParaRPr lang="ru-RU" sz="6000" b="1" spc="100" dirty="0"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2961773" y="4373393"/>
            <a:ext cx="6268452" cy="11528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400" spc="3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FREE PPT TEMPLATE BY DELIGHT.</a:t>
            </a:r>
          </a:p>
          <a:p>
            <a: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ko-KR" altLang="en-US" sz="1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김혜수</a:t>
            </a:r>
            <a:r>
              <a:rPr lang="en-US" altLang="ko-KR" sz="1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&amp;</a:t>
            </a:r>
            <a:r>
              <a:rPr lang="ko-KR" altLang="en-US" sz="1400" spc="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민현성</a:t>
            </a:r>
            <a:endParaRPr lang="en-US" sz="1400" spc="300" dirty="0">
              <a:solidFill>
                <a:schemeClr val="tx1">
                  <a:lumMod val="85000"/>
                  <a:lumOff val="1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-5118" y="-9527"/>
            <a:ext cx="6463364" cy="6881126"/>
            <a:chOff x="-5118" y="-9527"/>
            <a:chExt cx="6463364" cy="6881126"/>
          </a:xfrm>
        </p:grpSpPr>
        <p:sp>
          <p:nvSpPr>
            <p:cNvPr id="11" name="Прямоугольный треугольник 11"/>
            <p:cNvSpPr/>
            <p:nvPr/>
          </p:nvSpPr>
          <p:spPr>
            <a:xfrm>
              <a:off x="0" y="1160011"/>
              <a:ext cx="6458246" cy="5711588"/>
            </a:xfrm>
            <a:custGeom>
              <a:avLst/>
              <a:gdLst>
                <a:gd name="connsiteX0" fmla="*/ 0 w 5380074"/>
                <a:gd name="connsiteY0" fmla="*/ 6858000 h 6858000"/>
                <a:gd name="connsiteX1" fmla="*/ 0 w 5380074"/>
                <a:gd name="connsiteY1" fmla="*/ 0 h 6858000"/>
                <a:gd name="connsiteX2" fmla="*/ 5380074 w 5380074"/>
                <a:gd name="connsiteY2" fmla="*/ 6858000 h 6858000"/>
                <a:gd name="connsiteX3" fmla="*/ 0 w 5380074"/>
                <a:gd name="connsiteY3" fmla="*/ 6858000 h 6858000"/>
                <a:gd name="connsiteX0" fmla="*/ 0 w 5380074"/>
                <a:gd name="connsiteY0" fmla="*/ 5697940 h 6858000"/>
                <a:gd name="connsiteX1" fmla="*/ 0 w 5380074"/>
                <a:gd name="connsiteY1" fmla="*/ 0 h 6858000"/>
                <a:gd name="connsiteX2" fmla="*/ 5380074 w 5380074"/>
                <a:gd name="connsiteY2" fmla="*/ 6858000 h 6858000"/>
                <a:gd name="connsiteX3" fmla="*/ 0 w 5380074"/>
                <a:gd name="connsiteY3" fmla="*/ 5697940 h 6858000"/>
                <a:gd name="connsiteX0" fmla="*/ 0 w 4902402"/>
                <a:gd name="connsiteY0" fmla="*/ 5697940 h 5725236"/>
                <a:gd name="connsiteX1" fmla="*/ 0 w 4902402"/>
                <a:gd name="connsiteY1" fmla="*/ 0 h 5725236"/>
                <a:gd name="connsiteX2" fmla="*/ 4902402 w 4902402"/>
                <a:gd name="connsiteY2" fmla="*/ 5725236 h 5725236"/>
                <a:gd name="connsiteX3" fmla="*/ 0 w 4902402"/>
                <a:gd name="connsiteY3" fmla="*/ 5697940 h 5725236"/>
                <a:gd name="connsiteX0" fmla="*/ 0 w 6458246"/>
                <a:gd name="connsiteY0" fmla="*/ 5697940 h 5711588"/>
                <a:gd name="connsiteX1" fmla="*/ 0 w 6458246"/>
                <a:gd name="connsiteY1" fmla="*/ 0 h 5711588"/>
                <a:gd name="connsiteX2" fmla="*/ 6458246 w 6458246"/>
                <a:gd name="connsiteY2" fmla="*/ 5711588 h 5711588"/>
                <a:gd name="connsiteX3" fmla="*/ 0 w 6458246"/>
                <a:gd name="connsiteY3" fmla="*/ 5697940 h 571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8246" h="5711588">
                  <a:moveTo>
                    <a:pt x="0" y="5697940"/>
                  </a:moveTo>
                  <a:lnTo>
                    <a:pt x="0" y="0"/>
                  </a:lnTo>
                  <a:lnTo>
                    <a:pt x="6458246" y="5711588"/>
                  </a:lnTo>
                  <a:lnTo>
                    <a:pt x="0" y="5697940"/>
                  </a:lnTo>
                  <a:close/>
                </a:path>
              </a:pathLst>
            </a:custGeom>
            <a:solidFill>
              <a:schemeClr val="bg2">
                <a:lumMod val="10000"/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" name="Параллелограмм 17"/>
            <p:cNvSpPr/>
            <p:nvPr/>
          </p:nvSpPr>
          <p:spPr>
            <a:xfrm>
              <a:off x="-5118" y="-9527"/>
              <a:ext cx="5385192" cy="6872928"/>
            </a:xfrm>
            <a:custGeom>
              <a:avLst/>
              <a:gdLst>
                <a:gd name="connsiteX0" fmla="*/ 0 w 7099692"/>
                <a:gd name="connsiteY0" fmla="*/ 6858000 h 6858000"/>
                <a:gd name="connsiteX1" fmla="*/ 1714500 w 7099692"/>
                <a:gd name="connsiteY1" fmla="*/ 0 h 6858000"/>
                <a:gd name="connsiteX2" fmla="*/ 7099692 w 7099692"/>
                <a:gd name="connsiteY2" fmla="*/ 0 h 6858000"/>
                <a:gd name="connsiteX3" fmla="*/ 5385192 w 7099692"/>
                <a:gd name="connsiteY3" fmla="*/ 6858000 h 6858000"/>
                <a:gd name="connsiteX4" fmla="*/ 0 w 7099692"/>
                <a:gd name="connsiteY4" fmla="*/ 6858000 h 6858000"/>
                <a:gd name="connsiteX0" fmla="*/ 5118 w 5385192"/>
                <a:gd name="connsiteY0" fmla="*/ 6844353 h 6858000"/>
                <a:gd name="connsiteX1" fmla="*/ 0 w 5385192"/>
                <a:gd name="connsiteY1" fmla="*/ 0 h 6858000"/>
                <a:gd name="connsiteX2" fmla="*/ 5385192 w 5385192"/>
                <a:gd name="connsiteY2" fmla="*/ 0 h 6858000"/>
                <a:gd name="connsiteX3" fmla="*/ 3670692 w 5385192"/>
                <a:gd name="connsiteY3" fmla="*/ 6858000 h 6858000"/>
                <a:gd name="connsiteX4" fmla="*/ 5118 w 5385192"/>
                <a:gd name="connsiteY4" fmla="*/ 6844353 h 6858000"/>
                <a:gd name="connsiteX0" fmla="*/ 5118 w 5385192"/>
                <a:gd name="connsiteY0" fmla="*/ 6844353 h 6871648"/>
                <a:gd name="connsiteX1" fmla="*/ 0 w 5385192"/>
                <a:gd name="connsiteY1" fmla="*/ 0 h 6871648"/>
                <a:gd name="connsiteX2" fmla="*/ 5385192 w 5385192"/>
                <a:gd name="connsiteY2" fmla="*/ 0 h 6871648"/>
                <a:gd name="connsiteX3" fmla="*/ 2633462 w 5385192"/>
                <a:gd name="connsiteY3" fmla="*/ 6871648 h 6871648"/>
                <a:gd name="connsiteX4" fmla="*/ 5118 w 5385192"/>
                <a:gd name="connsiteY4" fmla="*/ 6844353 h 6871648"/>
                <a:gd name="connsiteX0" fmla="*/ 0 w 5389599"/>
                <a:gd name="connsiteY0" fmla="*/ 6853878 h 6871648"/>
                <a:gd name="connsiteX1" fmla="*/ 4407 w 5389599"/>
                <a:gd name="connsiteY1" fmla="*/ 0 h 6871648"/>
                <a:gd name="connsiteX2" fmla="*/ 5389599 w 5389599"/>
                <a:gd name="connsiteY2" fmla="*/ 0 h 6871648"/>
                <a:gd name="connsiteX3" fmla="*/ 2637869 w 5389599"/>
                <a:gd name="connsiteY3" fmla="*/ 6871648 h 6871648"/>
                <a:gd name="connsiteX4" fmla="*/ 0 w 5389599"/>
                <a:gd name="connsiteY4" fmla="*/ 6853878 h 6871648"/>
                <a:gd name="connsiteX0" fmla="*/ 24168 w 5385192"/>
                <a:gd name="connsiteY0" fmla="*/ 6872928 h 6872928"/>
                <a:gd name="connsiteX1" fmla="*/ 0 w 5385192"/>
                <a:gd name="connsiteY1" fmla="*/ 0 h 6872928"/>
                <a:gd name="connsiteX2" fmla="*/ 5385192 w 5385192"/>
                <a:gd name="connsiteY2" fmla="*/ 0 h 6872928"/>
                <a:gd name="connsiteX3" fmla="*/ 2633462 w 5385192"/>
                <a:gd name="connsiteY3" fmla="*/ 6871648 h 6872928"/>
                <a:gd name="connsiteX4" fmla="*/ 24168 w 5385192"/>
                <a:gd name="connsiteY4" fmla="*/ 6872928 h 6872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5192" h="6872928">
                  <a:moveTo>
                    <a:pt x="24168" y="6872928"/>
                  </a:moveTo>
                  <a:lnTo>
                    <a:pt x="0" y="0"/>
                  </a:lnTo>
                  <a:lnTo>
                    <a:pt x="5385192" y="0"/>
                  </a:lnTo>
                  <a:lnTo>
                    <a:pt x="2633462" y="6871648"/>
                  </a:lnTo>
                  <a:lnTo>
                    <a:pt x="24168" y="6872928"/>
                  </a:lnTo>
                  <a:close/>
                </a:path>
              </a:pathLst>
            </a:custGeom>
            <a:solidFill>
              <a:schemeClr val="bg2">
                <a:lumMod val="10000"/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7" name="Подзаголовок 2"/>
          <p:cNvSpPr txBox="1">
            <a:spLocks/>
          </p:cNvSpPr>
          <p:nvPr/>
        </p:nvSpPr>
        <p:spPr>
          <a:xfrm>
            <a:off x="4118250" y="1738934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1400" i="1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#</a:t>
            </a:r>
            <a:r>
              <a:rPr lang="en-US" sz="1400" i="1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Linux Libertine" panose="02000503000000000000" pitchFamily="2" charset="0"/>
              </a:rPr>
              <a:t> Arduino Project</a:t>
            </a:r>
            <a:endParaRPr lang="ru-RU" sz="1400" i="1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Linux Libertine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42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2576944" y="2728730"/>
            <a:ext cx="6398715" cy="84897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spc="100" dirty="0"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THANK YOU</a:t>
            </a:r>
          </a:p>
        </p:txBody>
      </p:sp>
      <p:sp>
        <p:nvSpPr>
          <p:cNvPr id="8" name="Подзаголовок 2"/>
          <p:cNvSpPr txBox="1">
            <a:spLocks/>
          </p:cNvSpPr>
          <p:nvPr/>
        </p:nvSpPr>
        <p:spPr>
          <a:xfrm>
            <a:off x="3798552" y="3577708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1400" i="1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#</a:t>
            </a:r>
            <a:r>
              <a:rPr lang="en-US" sz="1400" i="1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Linux Libertine" panose="02000503000000000000" pitchFamily="2" charset="0"/>
              </a:rPr>
              <a:t> Arduino Project</a:t>
            </a:r>
            <a:endParaRPr lang="ru-RU" sz="1400" i="1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Linux Libertine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76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"/>
          <p:cNvSpPr txBox="1">
            <a:spLocks/>
          </p:cNvSpPr>
          <p:nvPr/>
        </p:nvSpPr>
        <p:spPr>
          <a:xfrm>
            <a:off x="1928743" y="1189751"/>
            <a:ext cx="7928809" cy="81637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b="1" spc="10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목 차</a:t>
            </a:r>
            <a:endParaRPr lang="en-US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  <a:p>
            <a:pPr algn="ctr"/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3342542" y="3196599"/>
            <a:ext cx="0" cy="229565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/>
          <p:cNvCxnSpPr/>
          <p:nvPr/>
        </p:nvCxnSpPr>
        <p:spPr>
          <a:xfrm>
            <a:off x="5902379" y="3196598"/>
            <a:ext cx="0" cy="229565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одзаголовок 2"/>
          <p:cNvSpPr txBox="1">
            <a:spLocks/>
          </p:cNvSpPr>
          <p:nvPr/>
        </p:nvSpPr>
        <p:spPr>
          <a:xfrm>
            <a:off x="3940334" y="882723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1400" i="1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#</a:t>
            </a:r>
            <a:r>
              <a:rPr lang="en-US" sz="1400" i="1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Linux Libertine" panose="02000503000000000000" pitchFamily="2" charset="0"/>
              </a:rPr>
              <a:t> Arduino Project</a:t>
            </a:r>
            <a:endParaRPr lang="ru-RU" sz="1400" i="1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Linux Libertine" panose="02000503000000000000" pitchFamily="2" charset="0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406134" y="3014804"/>
            <a:ext cx="2995713" cy="1831923"/>
            <a:chOff x="406134" y="3014804"/>
            <a:chExt cx="2995713" cy="1831923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2"/>
            <a:srcRect l="7144" t="10909" r="12292" b="7742"/>
            <a:stretch/>
          </p:blipFill>
          <p:spPr>
            <a:xfrm>
              <a:off x="1339913" y="3014804"/>
              <a:ext cx="1303700" cy="1294646"/>
            </a:xfrm>
            <a:prstGeom prst="rect">
              <a:avLst/>
            </a:prstGeom>
          </p:spPr>
        </p:pic>
        <p:sp>
          <p:nvSpPr>
            <p:cNvPr id="19" name="Текст 11"/>
            <p:cNvSpPr txBox="1">
              <a:spLocks/>
            </p:cNvSpPr>
            <p:nvPr/>
          </p:nvSpPr>
          <p:spPr>
            <a:xfrm>
              <a:off x="406134" y="4474243"/>
              <a:ext cx="2995713" cy="372484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800"/>
                </a:lnSpc>
              </a:pPr>
              <a:r>
                <a:rPr lang="en-US" altLang="ko-KR" sz="2000" b="1" kern="0" dirty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1) </a:t>
              </a:r>
              <a:r>
                <a:rPr lang="ko-KR" altLang="en-US" sz="2000" b="1" kern="0" dirty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동기</a:t>
              </a:r>
              <a:endParaRPr lang="en-US" sz="2000" b="1" kern="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5779418" y="3084458"/>
            <a:ext cx="2995713" cy="2257087"/>
            <a:chOff x="5779418" y="3084458"/>
            <a:chExt cx="2995713" cy="2257087"/>
          </a:xfrm>
        </p:grpSpPr>
        <p:grpSp>
          <p:nvGrpSpPr>
            <p:cNvPr id="2" name="그룹 1"/>
            <p:cNvGrpSpPr/>
            <p:nvPr/>
          </p:nvGrpSpPr>
          <p:grpSpPr>
            <a:xfrm>
              <a:off x="6278951" y="3084458"/>
              <a:ext cx="1938590" cy="1132916"/>
              <a:chOff x="6278951" y="3229306"/>
              <a:chExt cx="1938590" cy="1132916"/>
            </a:xfrm>
            <a:solidFill>
              <a:schemeClr val="accent2"/>
            </a:solidFill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78951" y="3229306"/>
                <a:ext cx="946346" cy="1132915"/>
              </a:xfrm>
              <a:prstGeom prst="rect">
                <a:avLst/>
              </a:prstGeom>
              <a:grpFill/>
            </p:spPr>
          </p:pic>
          <p:pic>
            <p:nvPicPr>
              <p:cNvPr id="5" name="그림 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38917" y="3229306"/>
                <a:ext cx="878624" cy="11329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</p:pic>
        </p:grpSp>
        <p:sp>
          <p:nvSpPr>
            <p:cNvPr id="37" name="Текст 11"/>
            <p:cNvSpPr txBox="1">
              <a:spLocks/>
            </p:cNvSpPr>
            <p:nvPr/>
          </p:nvSpPr>
          <p:spPr>
            <a:xfrm>
              <a:off x="5779418" y="4469105"/>
              <a:ext cx="2995713" cy="87244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800"/>
                </a:lnSpc>
              </a:pPr>
              <a:r>
                <a:rPr lang="en-US" altLang="ko-KR" sz="2000" b="1" kern="0" dirty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3) </a:t>
              </a:r>
              <a:r>
                <a:rPr lang="ko-KR" altLang="en-US" sz="2000" b="1" kern="0" dirty="0" smtClean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구현 과정</a:t>
              </a:r>
              <a:r>
                <a:rPr lang="en-US" altLang="ko-KR" sz="2000" b="1" kern="0" dirty="0" smtClean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/</a:t>
              </a:r>
            </a:p>
            <a:p>
              <a:pPr algn="ctr">
                <a:lnSpc>
                  <a:spcPts val="1800"/>
                </a:lnSpc>
              </a:pPr>
              <a:r>
                <a:rPr lang="ko-KR" altLang="en-US" sz="2000" b="1" kern="0" dirty="0" smtClean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코드 </a:t>
              </a:r>
              <a:r>
                <a:rPr lang="ko-KR" altLang="en-US" sz="2000" b="1" kern="0" dirty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설명</a:t>
              </a:r>
              <a:endParaRPr lang="en-US" sz="2000" b="1" kern="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endParaRPr>
            </a:p>
          </p:txBody>
        </p:sp>
      </p:grpSp>
      <p:cxnSp>
        <p:nvCxnSpPr>
          <p:cNvPr id="57" name="Прямая соединительная линия 27"/>
          <p:cNvCxnSpPr/>
          <p:nvPr/>
        </p:nvCxnSpPr>
        <p:spPr>
          <a:xfrm>
            <a:off x="8717550" y="3195732"/>
            <a:ext cx="0" cy="229565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8570868" y="2934350"/>
            <a:ext cx="2995713" cy="1907239"/>
            <a:chOff x="8318932" y="2934350"/>
            <a:chExt cx="2995713" cy="1907239"/>
          </a:xfrm>
        </p:grpSpPr>
        <p:sp>
          <p:nvSpPr>
            <p:cNvPr id="58" name="Текст 11"/>
            <p:cNvSpPr txBox="1">
              <a:spLocks/>
            </p:cNvSpPr>
            <p:nvPr/>
          </p:nvSpPr>
          <p:spPr>
            <a:xfrm>
              <a:off x="8318932" y="4469105"/>
              <a:ext cx="2995713" cy="372484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800"/>
                </a:lnSpc>
              </a:pPr>
              <a:r>
                <a:rPr lang="en-US" altLang="ko-KR" sz="2000" b="1" kern="0" dirty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4) </a:t>
              </a:r>
              <a:r>
                <a:rPr lang="ko-KR" altLang="en-US" sz="2000" b="1" kern="0" dirty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시연 영상</a:t>
              </a:r>
              <a:endParaRPr lang="en-US" sz="2000" b="1" kern="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endParaRPr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7488" y="2934350"/>
              <a:ext cx="1257904" cy="1386262"/>
            </a:xfrm>
            <a:prstGeom prst="rect">
              <a:avLst/>
            </a:prstGeom>
          </p:spPr>
        </p:pic>
      </p:grpSp>
      <p:grpSp>
        <p:nvGrpSpPr>
          <p:cNvPr id="7" name="그룹 6"/>
          <p:cNvGrpSpPr/>
          <p:nvPr/>
        </p:nvGrpSpPr>
        <p:grpSpPr>
          <a:xfrm>
            <a:off x="3099939" y="3160805"/>
            <a:ext cx="2995713" cy="1685922"/>
            <a:chOff x="3099939" y="3160805"/>
            <a:chExt cx="2995713" cy="1685922"/>
          </a:xfrm>
        </p:grpSpPr>
        <p:sp>
          <p:nvSpPr>
            <p:cNvPr id="33" name="Текст 11"/>
            <p:cNvSpPr txBox="1">
              <a:spLocks/>
            </p:cNvSpPr>
            <p:nvPr/>
          </p:nvSpPr>
          <p:spPr>
            <a:xfrm>
              <a:off x="3099939" y="4474243"/>
              <a:ext cx="2995713" cy="372484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800"/>
                </a:lnSpc>
              </a:pPr>
              <a:r>
                <a:rPr lang="en-US" altLang="ko-KR" sz="2000" b="1" kern="0" dirty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2) </a:t>
              </a:r>
              <a:r>
                <a:rPr lang="ko-KR" altLang="en-US" sz="2000" b="1" kern="0" dirty="0" smtClean="0">
                  <a:solidFill>
                    <a:schemeClr val="bg2">
                      <a:lumMod val="2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구성 요소</a:t>
              </a:r>
              <a:endParaRPr lang="en-US" sz="2000" b="1" kern="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endParaRPr>
            </a:p>
          </p:txBody>
        </p:sp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6"/>
            <a:srcRect t="5485"/>
            <a:stretch/>
          </p:blipFill>
          <p:spPr>
            <a:xfrm>
              <a:off x="3839741" y="3160805"/>
              <a:ext cx="1624691" cy="11303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10144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803963" y="2261872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spc="10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동기</a:t>
            </a:r>
            <a:endParaRPr lang="en-US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</p:txBody>
      </p:sp>
      <p:sp>
        <p:nvSpPr>
          <p:cNvPr id="16" name="Подзаголовок 2"/>
          <p:cNvSpPr txBox="1">
            <a:spLocks/>
          </p:cNvSpPr>
          <p:nvPr/>
        </p:nvSpPr>
        <p:spPr>
          <a:xfrm>
            <a:off x="1732546" y="3988161"/>
            <a:ext cx="2839454" cy="146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ko-KR" altLang="en-US" sz="14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제작 동기</a:t>
            </a:r>
            <a:endParaRPr lang="en-US" altLang="ko-KR" sz="14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</p:txBody>
      </p:sp>
      <p:cxnSp>
        <p:nvCxnSpPr>
          <p:cNvPr id="28" name="Прямая соединительная линия 27"/>
          <p:cNvCxnSpPr/>
          <p:nvPr/>
        </p:nvCxnSpPr>
        <p:spPr>
          <a:xfrm>
            <a:off x="916355" y="4109373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Подзаголовок 2"/>
          <p:cNvSpPr txBox="1">
            <a:spLocks/>
          </p:cNvSpPr>
          <p:nvPr/>
        </p:nvSpPr>
        <p:spPr>
          <a:xfrm>
            <a:off x="6017559" y="1571217"/>
            <a:ext cx="5363752" cy="849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ko-KR" altLang="en-US" sz="1800" kern="0" dirty="0" err="1" smtClean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키패드와</a:t>
            </a:r>
            <a:r>
              <a:rPr lang="ko-KR" altLang="en-US" sz="1800" kern="0" dirty="0" smtClean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 </a:t>
            </a:r>
            <a:r>
              <a:rPr lang="en-US" altLang="ko-KR" sz="1800" kern="0" dirty="0" smtClean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RFID</a:t>
            </a:r>
            <a:r>
              <a:rPr lang="ko-KR" altLang="en-US" sz="1800" kern="0" dirty="0" smtClean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카드리더기를 사용하여</a:t>
            </a: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ko-KR" altLang="en-US" sz="1800" kern="0" dirty="0" smtClean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다양한 곳에 활용될 수 있어서 제작하게 되었음</a:t>
            </a:r>
            <a:r>
              <a:rPr lang="en-US" altLang="ko-KR" sz="1800" kern="0" dirty="0" smtClean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162305" y="2695367"/>
            <a:ext cx="5074260" cy="3528151"/>
            <a:chOff x="6150467" y="2686037"/>
            <a:chExt cx="5230844" cy="360467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0467" y="3809916"/>
              <a:ext cx="2088464" cy="1566348"/>
            </a:xfrm>
            <a:prstGeom prst="rect">
              <a:avLst/>
            </a:prstGeom>
            <a:ln w="57150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54345" y="4806660"/>
              <a:ext cx="2726966" cy="1484053"/>
            </a:xfrm>
            <a:prstGeom prst="rect">
              <a:avLst/>
            </a:prstGeom>
            <a:ln w="57150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54345" y="2686037"/>
              <a:ext cx="2025299" cy="1631589"/>
            </a:xfrm>
            <a:prstGeom prst="rect">
              <a:avLst/>
            </a:prstGeom>
            <a:ln w="57150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21423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1"/>
          <p:cNvSpPr txBox="1">
            <a:spLocks/>
          </p:cNvSpPr>
          <p:nvPr/>
        </p:nvSpPr>
        <p:spPr>
          <a:xfrm>
            <a:off x="803963" y="2261872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spc="100" dirty="0" smtClean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구성 요소</a:t>
            </a:r>
            <a:endParaRPr lang="ru-RU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</p:txBody>
      </p:sp>
      <p:sp>
        <p:nvSpPr>
          <p:cNvPr id="30" name="Подзаголовок 2"/>
          <p:cNvSpPr txBox="1">
            <a:spLocks/>
          </p:cNvSpPr>
          <p:nvPr/>
        </p:nvSpPr>
        <p:spPr>
          <a:xfrm>
            <a:off x="1732546" y="3988161"/>
            <a:ext cx="2839454" cy="146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endParaRPr lang="en-US" altLang="ko-KR" sz="14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</p:txBody>
      </p:sp>
      <p:cxnSp>
        <p:nvCxnSpPr>
          <p:cNvPr id="31" name="Прямая соединительная линия 27"/>
          <p:cNvCxnSpPr/>
          <p:nvPr/>
        </p:nvCxnSpPr>
        <p:spPr>
          <a:xfrm>
            <a:off x="916355" y="4109373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Подзаголовок 2"/>
          <p:cNvSpPr txBox="1">
            <a:spLocks/>
          </p:cNvSpPr>
          <p:nvPr/>
        </p:nvSpPr>
        <p:spPr>
          <a:xfrm>
            <a:off x="6035034" y="1754159"/>
            <a:ext cx="5363752" cy="1924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sz="18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Arduino UNO(R3)</a:t>
            </a:r>
          </a:p>
          <a:p>
            <a:pPr>
              <a:lnSpc>
                <a:spcPts val="18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sz="18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RFID Rc522</a:t>
            </a:r>
          </a:p>
          <a:p>
            <a:pPr>
              <a:lnSpc>
                <a:spcPts val="18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sz="18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LCD 1602</a:t>
            </a:r>
          </a:p>
          <a:p>
            <a:pPr>
              <a:lnSpc>
                <a:spcPts val="18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sz="18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4x4 KEY</a:t>
            </a:r>
          </a:p>
          <a:p>
            <a:pPr>
              <a:lnSpc>
                <a:spcPts val="18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sz="18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LED / Switch</a:t>
            </a:r>
          </a:p>
          <a:p>
            <a:pPr marL="342900" indent="-342900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730870" y="2855731"/>
            <a:ext cx="3486970" cy="2875977"/>
            <a:chOff x="7852168" y="1745488"/>
            <a:chExt cx="3486970" cy="287597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2"/>
            <a:srcRect l="2048" t="3014" r="2606" b="4086"/>
            <a:stretch/>
          </p:blipFill>
          <p:spPr>
            <a:xfrm>
              <a:off x="9817909" y="2261872"/>
              <a:ext cx="1521229" cy="914400"/>
            </a:xfrm>
            <a:prstGeom prst="rect">
              <a:avLst/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/>
            <a:srcRect l="6227"/>
            <a:stretch/>
          </p:blipFill>
          <p:spPr>
            <a:xfrm>
              <a:off x="8254069" y="1745488"/>
              <a:ext cx="1304393" cy="984286"/>
            </a:xfrm>
            <a:prstGeom prst="rect">
              <a:avLst/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52168" y="2938432"/>
              <a:ext cx="1706294" cy="742695"/>
            </a:xfrm>
            <a:prstGeom prst="rect">
              <a:avLst/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17909" y="3432104"/>
              <a:ext cx="1070723" cy="971681"/>
            </a:xfrm>
            <a:prstGeom prst="rect">
              <a:avLst/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758916" y="3889785"/>
              <a:ext cx="799546" cy="731680"/>
            </a:xfrm>
            <a:prstGeom prst="rect">
              <a:avLst/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612964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1"/>
          <p:cNvSpPr txBox="1">
            <a:spLocks/>
          </p:cNvSpPr>
          <p:nvPr/>
        </p:nvSpPr>
        <p:spPr>
          <a:xfrm>
            <a:off x="803963" y="2261872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spc="10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구현 과정</a:t>
            </a:r>
            <a:endParaRPr lang="en-US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</p:txBody>
      </p:sp>
      <p:sp>
        <p:nvSpPr>
          <p:cNvPr id="30" name="Подзаголовок 2"/>
          <p:cNvSpPr txBox="1">
            <a:spLocks/>
          </p:cNvSpPr>
          <p:nvPr/>
        </p:nvSpPr>
        <p:spPr>
          <a:xfrm>
            <a:off x="1732546" y="3988161"/>
            <a:ext cx="2839454" cy="146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altLang="ko-KR" sz="14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Flow </a:t>
            </a:r>
            <a:r>
              <a:rPr lang="en-US" altLang="ko-KR" sz="1400" kern="0" dirty="0" smtClean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Chart,</a:t>
            </a:r>
          </a:p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ko-KR" altLang="en-US" sz="1400" kern="0" dirty="0" smtClean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코드 설명</a:t>
            </a:r>
            <a:endParaRPr lang="en-US" altLang="ko-KR" sz="14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</p:txBody>
      </p:sp>
      <p:cxnSp>
        <p:nvCxnSpPr>
          <p:cNvPr id="31" name="Прямая соединительная линия 27"/>
          <p:cNvCxnSpPr/>
          <p:nvPr/>
        </p:nvCxnSpPr>
        <p:spPr>
          <a:xfrm>
            <a:off x="916355" y="4109373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순서도: 수행의 시작/종료 2"/>
          <p:cNvSpPr/>
          <p:nvPr/>
        </p:nvSpPr>
        <p:spPr>
          <a:xfrm>
            <a:off x="6508461" y="808566"/>
            <a:ext cx="2685819" cy="624265"/>
          </a:xfrm>
          <a:prstGeom prst="flowChartTerminator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Start</a:t>
            </a:r>
            <a:b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mode = 'C'</a:t>
            </a:r>
            <a:endParaRPr lang="ko-KR" altLang="en-US" sz="16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순서도: 수행의 시작/종료 7"/>
          <p:cNvSpPr/>
          <p:nvPr/>
        </p:nvSpPr>
        <p:spPr>
          <a:xfrm>
            <a:off x="6508455" y="5529694"/>
            <a:ext cx="2685819" cy="781972"/>
          </a:xfrm>
          <a:prstGeom prst="flowChartTerminator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End</a:t>
            </a:r>
            <a:b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"Success"</a:t>
            </a:r>
            <a:b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Green LED</a:t>
            </a:r>
            <a:endParaRPr lang="ko-KR" altLang="en-US" sz="16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육각형 3"/>
          <p:cNvSpPr/>
          <p:nvPr/>
        </p:nvSpPr>
        <p:spPr>
          <a:xfrm>
            <a:off x="6508449" y="1635700"/>
            <a:ext cx="2685820" cy="868092"/>
          </a:xfrm>
          <a:prstGeom prst="hexagon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price[1][7]</a:t>
            </a:r>
            <a:b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mode = 'P'</a:t>
            </a:r>
            <a:endParaRPr lang="ko-KR" altLang="en-US" sz="16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다이아몬드 4"/>
          <p:cNvSpPr/>
          <p:nvPr/>
        </p:nvSpPr>
        <p:spPr>
          <a:xfrm>
            <a:off x="6508449" y="4589014"/>
            <a:ext cx="2685819" cy="757835"/>
          </a:xfrm>
          <a:prstGeom prst="diamond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price_pay</a:t>
            </a:r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()</a:t>
            </a:r>
            <a:endParaRPr lang="ko-KR" altLang="en-US" sz="16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508449" y="3729235"/>
            <a:ext cx="2685819" cy="6583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master.read()</a:t>
            </a:r>
            <a:endParaRPr lang="ko-KR" altLang="en-US" sz="160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" name="평행 사변형 6"/>
          <p:cNvSpPr/>
          <p:nvPr/>
        </p:nvSpPr>
        <p:spPr>
          <a:xfrm>
            <a:off x="6520911" y="2721832"/>
            <a:ext cx="2685819" cy="814302"/>
          </a:xfrm>
          <a:prstGeom prst="parallelogram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slave </a:t>
            </a:r>
            <a:b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1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KEY INPUT</a:t>
            </a:r>
            <a:endParaRPr lang="ko-KR" altLang="en-US" sz="16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0" name="직선 화살표 연결선 9"/>
          <p:cNvCxnSpPr>
            <a:stCxn id="3" idx="2"/>
          </p:cNvCxnSpPr>
          <p:nvPr/>
        </p:nvCxnSpPr>
        <p:spPr>
          <a:xfrm flipH="1">
            <a:off x="7851369" y="1432831"/>
            <a:ext cx="2" cy="16272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>
            <a:off x="7863820" y="2512105"/>
            <a:ext cx="2" cy="16272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7863821" y="3537216"/>
            <a:ext cx="2" cy="16272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H="1">
            <a:off x="7863818" y="4395445"/>
            <a:ext cx="2" cy="16272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 flipH="1">
            <a:off x="7851358" y="5345768"/>
            <a:ext cx="2" cy="16272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꺾인 연결선 12"/>
          <p:cNvCxnSpPr>
            <a:stCxn id="7" idx="2"/>
            <a:endCxn id="4" idx="0"/>
          </p:cNvCxnSpPr>
          <p:nvPr/>
        </p:nvCxnSpPr>
        <p:spPr>
          <a:xfrm flipV="1">
            <a:off x="9104942" y="2069746"/>
            <a:ext cx="89327" cy="1059237"/>
          </a:xfrm>
          <a:prstGeom prst="bentConnector3">
            <a:avLst>
              <a:gd name="adj1" fmla="val 872385"/>
            </a:avLst>
          </a:prstGeom>
          <a:ln w="28575">
            <a:solidFill>
              <a:srgbClr val="E6688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7" idx="2"/>
            <a:endCxn id="3" idx="3"/>
          </p:cNvCxnSpPr>
          <p:nvPr/>
        </p:nvCxnSpPr>
        <p:spPr>
          <a:xfrm flipV="1">
            <a:off x="9104942" y="1120699"/>
            <a:ext cx="89338" cy="2008284"/>
          </a:xfrm>
          <a:prstGeom prst="bentConnector3">
            <a:avLst>
              <a:gd name="adj1" fmla="val 1095593"/>
            </a:avLst>
          </a:prstGeom>
          <a:ln w="28575"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꺾인 연결선 42"/>
          <p:cNvCxnSpPr>
            <a:stCxn id="5" idx="3"/>
            <a:endCxn id="4" idx="0"/>
          </p:cNvCxnSpPr>
          <p:nvPr/>
        </p:nvCxnSpPr>
        <p:spPr>
          <a:xfrm flipV="1">
            <a:off x="9194268" y="2069746"/>
            <a:ext cx="1" cy="2898186"/>
          </a:xfrm>
          <a:prstGeom prst="bentConnector3">
            <a:avLst>
              <a:gd name="adj1" fmla="val 22860100000"/>
            </a:avLst>
          </a:prstGeom>
          <a:ln w="28575">
            <a:solidFill>
              <a:srgbClr val="3737DD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꺾인 연결선 50"/>
          <p:cNvCxnSpPr>
            <a:stCxn id="6" idx="3"/>
            <a:endCxn id="4" idx="0"/>
          </p:cNvCxnSpPr>
          <p:nvPr/>
        </p:nvCxnSpPr>
        <p:spPr>
          <a:xfrm flipV="1">
            <a:off x="9194268" y="2069746"/>
            <a:ext cx="1" cy="1988672"/>
          </a:xfrm>
          <a:prstGeom prst="bentConnector3">
            <a:avLst>
              <a:gd name="adj1" fmla="val 22860100000"/>
            </a:avLst>
          </a:prstGeom>
          <a:ln w="28575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9424263" y="3259135"/>
            <a:ext cx="192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B05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Excess of seven digits</a:t>
            </a:r>
            <a:endParaRPr lang="ko-KR" altLang="en-US" sz="1200" dirty="0">
              <a:solidFill>
                <a:srgbClr val="00B05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424263" y="4058417"/>
            <a:ext cx="2078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3737D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sz="1200" dirty="0">
                <a:solidFill>
                  <a:srgbClr val="3737D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1200" dirty="0">
                <a:solidFill>
                  <a:srgbClr val="3737D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"Failed"</a:t>
            </a:r>
            <a:br>
              <a:rPr lang="en-US" altLang="ko-KR" sz="1200" dirty="0">
                <a:solidFill>
                  <a:srgbClr val="3737D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1200" dirty="0">
                <a:solidFill>
                  <a:srgbClr val="3737D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Red LED</a:t>
            </a:r>
          </a:p>
          <a:p>
            <a:r>
              <a:rPr lang="en-US" altLang="ko-KR" sz="1200" dirty="0" err="1">
                <a:solidFill>
                  <a:srgbClr val="3737D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price_reset</a:t>
            </a:r>
            <a:r>
              <a:rPr lang="en-US" altLang="ko-KR" sz="1200" dirty="0">
                <a:solidFill>
                  <a:srgbClr val="3737DD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();</a:t>
            </a:r>
            <a:endParaRPr lang="ko-KR" altLang="en-US" sz="1200" dirty="0">
              <a:solidFill>
                <a:srgbClr val="3737DD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832692" y="2373605"/>
            <a:ext cx="1255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E6688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INPUT 'A','B','D'</a:t>
            </a:r>
            <a:endParaRPr lang="ko-KR" altLang="en-US" sz="1200" dirty="0">
              <a:solidFill>
                <a:srgbClr val="E6688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0091651" y="1931246"/>
            <a:ext cx="1317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accent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INPUT ‘C'</a:t>
            </a:r>
            <a:endParaRPr lang="ko-KR" altLang="en-US" sz="1200" dirty="0">
              <a:solidFill>
                <a:schemeClr val="accent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913496" y="2466000"/>
            <a:ext cx="798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Y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913496" y="5278611"/>
            <a:ext cx="798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Y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9106729" y="4690591"/>
            <a:ext cx="798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N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9104942" y="1756369"/>
            <a:ext cx="798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N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726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5485"/>
          <a:stretch/>
        </p:blipFill>
        <p:spPr>
          <a:xfrm>
            <a:off x="2911622" y="401520"/>
            <a:ext cx="1943100" cy="1351856"/>
          </a:xfrm>
          <a:prstGeom prst="rect">
            <a:avLst/>
          </a:prstGeom>
        </p:spPr>
      </p:pic>
      <p:cxnSp>
        <p:nvCxnSpPr>
          <p:cNvPr id="39" name="직선 화살표 연결선 38"/>
          <p:cNvCxnSpPr>
            <a:stCxn id="25" idx="2"/>
            <a:endCxn id="56" idx="0"/>
          </p:cNvCxnSpPr>
          <p:nvPr/>
        </p:nvCxnSpPr>
        <p:spPr>
          <a:xfrm flipH="1">
            <a:off x="9259101" y="1753376"/>
            <a:ext cx="26183" cy="485719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stCxn id="7" idx="2"/>
            <a:endCxn id="12" idx="0"/>
          </p:cNvCxnSpPr>
          <p:nvPr/>
        </p:nvCxnSpPr>
        <p:spPr>
          <a:xfrm flipH="1">
            <a:off x="3811797" y="1753376"/>
            <a:ext cx="71375" cy="526625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꺾인 연결선 30"/>
          <p:cNvCxnSpPr>
            <a:stCxn id="7" idx="3"/>
            <a:endCxn id="25" idx="1"/>
          </p:cNvCxnSpPr>
          <p:nvPr/>
        </p:nvCxnSpPr>
        <p:spPr>
          <a:xfrm>
            <a:off x="4854722" y="1077448"/>
            <a:ext cx="3459012" cy="12700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3">
                <a:lumMod val="60000"/>
                <a:lumOff val="40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/>
          <p:cNvGrpSpPr/>
          <p:nvPr/>
        </p:nvGrpSpPr>
        <p:grpSpPr>
          <a:xfrm>
            <a:off x="5221865" y="505929"/>
            <a:ext cx="2947071" cy="686561"/>
            <a:chOff x="4784305" y="538457"/>
            <a:chExt cx="2947071" cy="686561"/>
          </a:xfrm>
        </p:grpSpPr>
        <p:sp>
          <p:nvSpPr>
            <p:cNvPr id="21" name="Подзаголовок 2"/>
            <p:cNvSpPr txBox="1">
              <a:spLocks/>
            </p:cNvSpPr>
            <p:nvPr/>
          </p:nvSpPr>
          <p:spPr>
            <a:xfrm>
              <a:off x="4784305" y="538457"/>
              <a:ext cx="2914262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lnSpc>
                  <a:spcPts val="1800"/>
                </a:lnSpc>
                <a:spcBef>
                  <a:spcPts val="1200"/>
                </a:spcBef>
                <a:buFont typeface="+mj-ea"/>
                <a:buAutoNum type="circleNumDbPlain"/>
              </a:pPr>
              <a:r>
                <a:rPr lang="en-US" altLang="ko-KR" sz="20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Arduino UNO(R3)</a:t>
              </a:r>
            </a:p>
          </p:txBody>
        </p:sp>
        <p:sp>
          <p:nvSpPr>
            <p:cNvPr id="15" name="Подзаголовок 2"/>
            <p:cNvSpPr txBox="1">
              <a:spLocks/>
            </p:cNvSpPr>
            <p:nvPr/>
          </p:nvSpPr>
          <p:spPr>
            <a:xfrm>
              <a:off x="4817114" y="807334"/>
              <a:ext cx="2914262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1800"/>
                </a:lnSpc>
                <a:spcBef>
                  <a:spcPts val="1200"/>
                </a:spcBef>
                <a:buNone/>
              </a:pPr>
              <a:r>
                <a:rPr lang="en-US" altLang="ko-KR" sz="1200" kern="0" dirty="0" err="1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SoftwareSerial</a:t>
              </a:r>
              <a:r>
                <a:rPr lang="en-US" altLang="ko-KR" sz="12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 </a:t>
              </a:r>
              <a:r>
                <a:rPr lang="en-US" altLang="ko-KR" sz="1200" kern="0" dirty="0" err="1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my_blue</a:t>
              </a:r>
              <a:r>
                <a:rPr lang="en-US" altLang="ko-KR" sz="12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 (TX, RX);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ED87D80-40DA-4B4A-AB1F-2597C8B01AFF}"/>
              </a:ext>
            </a:extLst>
          </p:cNvPr>
          <p:cNvGrpSpPr/>
          <p:nvPr/>
        </p:nvGrpSpPr>
        <p:grpSpPr>
          <a:xfrm>
            <a:off x="7210709" y="1786750"/>
            <a:ext cx="3983508" cy="4832564"/>
            <a:chOff x="7209400" y="2757086"/>
            <a:chExt cx="3069477" cy="3617458"/>
          </a:xfrm>
        </p:grpSpPr>
        <p:pic>
          <p:nvPicPr>
            <p:cNvPr id="56" name="그림 5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96684" y="3095693"/>
              <a:ext cx="2982193" cy="3278851"/>
            </a:xfrm>
            <a:prstGeom prst="rect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sp>
          <p:nvSpPr>
            <p:cNvPr id="17" name="Подзаголовок 2"/>
            <p:cNvSpPr txBox="1">
              <a:spLocks/>
            </p:cNvSpPr>
            <p:nvPr/>
          </p:nvSpPr>
          <p:spPr>
            <a:xfrm>
              <a:off x="7209400" y="2757086"/>
              <a:ext cx="2914262" cy="33153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>
                <a:lnSpc>
                  <a:spcPts val="1800"/>
                </a:lnSpc>
                <a:spcBef>
                  <a:spcPts val="1200"/>
                </a:spcBef>
                <a:buFont typeface="+mj-ea"/>
                <a:buAutoNum type="circleNumDbPlain" startAt="3"/>
              </a:pPr>
              <a:r>
                <a:rPr lang="en-US" altLang="ko-KR" sz="20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RFID Rc522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A1CB4C7-4DE6-49F5-A8D5-B1A1A170DD44}"/>
              </a:ext>
            </a:extLst>
          </p:cNvPr>
          <p:cNvGrpSpPr/>
          <p:nvPr/>
        </p:nvGrpSpPr>
        <p:grpSpPr>
          <a:xfrm>
            <a:off x="1764718" y="4554104"/>
            <a:ext cx="4059054" cy="2065210"/>
            <a:chOff x="1295509" y="4546724"/>
            <a:chExt cx="3186755" cy="171908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99800" y="4851673"/>
              <a:ext cx="3082464" cy="1414131"/>
            </a:xfrm>
            <a:prstGeom prst="rect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sp>
          <p:nvSpPr>
            <p:cNvPr id="22" name="Подзаголовок 2"/>
            <p:cNvSpPr txBox="1">
              <a:spLocks/>
            </p:cNvSpPr>
            <p:nvPr/>
          </p:nvSpPr>
          <p:spPr>
            <a:xfrm>
              <a:off x="1295509" y="4546724"/>
              <a:ext cx="2914262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>
                <a:lnSpc>
                  <a:spcPts val="1800"/>
                </a:lnSpc>
                <a:spcBef>
                  <a:spcPts val="1200"/>
                </a:spcBef>
                <a:buFont typeface="+mj-ea"/>
                <a:buAutoNum type="circleNumDbPlain" startAt="4"/>
              </a:pPr>
              <a:r>
                <a:rPr lang="en-US" altLang="ko-KR" sz="20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LED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132B58A-2B47-4835-A490-4499009C48E3}"/>
              </a:ext>
            </a:extLst>
          </p:cNvPr>
          <p:cNvGrpSpPr/>
          <p:nvPr/>
        </p:nvGrpSpPr>
        <p:grpSpPr>
          <a:xfrm>
            <a:off x="1764718" y="1881464"/>
            <a:ext cx="4009822" cy="2477257"/>
            <a:chOff x="1329730" y="2088104"/>
            <a:chExt cx="3561470" cy="2215570"/>
          </a:xfrm>
        </p:grpSpPr>
        <p:sp>
          <p:nvSpPr>
            <p:cNvPr id="23" name="Подзаголовок 2"/>
            <p:cNvSpPr txBox="1">
              <a:spLocks/>
            </p:cNvSpPr>
            <p:nvPr/>
          </p:nvSpPr>
          <p:spPr>
            <a:xfrm>
              <a:off x="1329730" y="2088104"/>
              <a:ext cx="2914262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>
                <a:lnSpc>
                  <a:spcPts val="1800"/>
                </a:lnSpc>
                <a:spcBef>
                  <a:spcPts val="1200"/>
                </a:spcBef>
                <a:buFont typeface="+mj-ea"/>
                <a:buAutoNum type="circleNumDbPlain" startAt="2"/>
              </a:pPr>
              <a:r>
                <a:rPr lang="en-US" altLang="ko-KR" sz="20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4x4 KEY</a:t>
              </a:r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4636" y="2444541"/>
              <a:ext cx="3486564" cy="1859133"/>
            </a:xfrm>
            <a:prstGeom prst="rect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</p:grpSp>
      <p:cxnSp>
        <p:nvCxnSpPr>
          <p:cNvPr id="32" name="직선 화살표 연결선 31"/>
          <p:cNvCxnSpPr>
            <a:stCxn id="56" idx="1"/>
            <a:endCxn id="5" idx="3"/>
          </p:cNvCxnSpPr>
          <p:nvPr/>
        </p:nvCxnSpPr>
        <p:spPr>
          <a:xfrm flipH="1">
            <a:off x="5823772" y="4429205"/>
            <a:ext cx="1500212" cy="1340679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Подзаголовок 2"/>
          <p:cNvSpPr txBox="1">
            <a:spLocks/>
          </p:cNvSpPr>
          <p:nvPr/>
        </p:nvSpPr>
        <p:spPr>
          <a:xfrm>
            <a:off x="3524482" y="232881"/>
            <a:ext cx="644656" cy="4176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altLang="ko-KR" sz="12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Slave</a:t>
            </a:r>
          </a:p>
        </p:txBody>
      </p:sp>
      <p:grpSp>
        <p:nvGrpSpPr>
          <p:cNvPr id="37" name="그룹 36"/>
          <p:cNvGrpSpPr/>
          <p:nvPr/>
        </p:nvGrpSpPr>
        <p:grpSpPr>
          <a:xfrm>
            <a:off x="8313734" y="235940"/>
            <a:ext cx="1943100" cy="1517436"/>
            <a:chOff x="8313734" y="235940"/>
            <a:chExt cx="1943100" cy="1517436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 rotWithShape="1">
            <a:blip r:embed="rId2"/>
            <a:srcRect t="5485"/>
            <a:stretch/>
          </p:blipFill>
          <p:spPr>
            <a:xfrm>
              <a:off x="8313734" y="401520"/>
              <a:ext cx="1943100" cy="1351856"/>
            </a:xfrm>
            <a:prstGeom prst="rect">
              <a:avLst/>
            </a:prstGeom>
          </p:spPr>
        </p:pic>
        <p:sp>
          <p:nvSpPr>
            <p:cNvPr id="52" name="Подзаголовок 2"/>
            <p:cNvSpPr txBox="1">
              <a:spLocks/>
            </p:cNvSpPr>
            <p:nvPr/>
          </p:nvSpPr>
          <p:spPr>
            <a:xfrm>
              <a:off x="8875105" y="235940"/>
              <a:ext cx="767989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1800"/>
                </a:lnSpc>
                <a:spcBef>
                  <a:spcPts val="1200"/>
                </a:spcBef>
                <a:buNone/>
              </a:pPr>
              <a:r>
                <a:rPr lang="en-US" altLang="ko-KR" sz="12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Master</a:t>
              </a:r>
            </a:p>
          </p:txBody>
        </p:sp>
      </p:grpSp>
      <p:sp>
        <p:nvSpPr>
          <p:cNvPr id="30" name="Заголовок 1"/>
          <p:cNvSpPr txBox="1">
            <a:spLocks/>
          </p:cNvSpPr>
          <p:nvPr/>
        </p:nvSpPr>
        <p:spPr>
          <a:xfrm>
            <a:off x="92142" y="206137"/>
            <a:ext cx="3246668" cy="78923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spc="10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코드 설명</a:t>
            </a:r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05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287198" y="4736185"/>
            <a:ext cx="3015850" cy="1897371"/>
            <a:chOff x="680822" y="1731359"/>
            <a:chExt cx="3015850" cy="1897371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2410" y="2146713"/>
              <a:ext cx="2914262" cy="1482017"/>
            </a:xfrm>
            <a:prstGeom prst="rect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sp>
          <p:nvSpPr>
            <p:cNvPr id="27" name="Подзаголовок 2"/>
            <p:cNvSpPr txBox="1">
              <a:spLocks/>
            </p:cNvSpPr>
            <p:nvPr/>
          </p:nvSpPr>
          <p:spPr>
            <a:xfrm>
              <a:off x="680822" y="1731359"/>
              <a:ext cx="2914262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800"/>
                </a:lnSpc>
                <a:spcBef>
                  <a:spcPts val="1200"/>
                </a:spcBef>
                <a:buFont typeface="Wingdings" panose="05000000000000000000" pitchFamily="2" charset="2"/>
                <a:buChar char="v"/>
              </a:pPr>
              <a:r>
                <a:rPr lang="en-US" altLang="ko-KR" sz="20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Interrupt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388785" y="49371"/>
            <a:ext cx="1943100" cy="1560698"/>
            <a:chOff x="4708546" y="768693"/>
            <a:chExt cx="1943100" cy="1560698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 rotWithShape="1">
            <a:blip r:embed="rId3"/>
            <a:srcRect t="5485"/>
            <a:stretch/>
          </p:blipFill>
          <p:spPr>
            <a:xfrm>
              <a:off x="4708546" y="977535"/>
              <a:ext cx="1943100" cy="1351856"/>
            </a:xfrm>
            <a:prstGeom prst="rect">
              <a:avLst/>
            </a:prstGeom>
          </p:spPr>
        </p:pic>
        <p:sp>
          <p:nvSpPr>
            <p:cNvPr id="28" name="Подзаголовок 2"/>
            <p:cNvSpPr txBox="1">
              <a:spLocks/>
            </p:cNvSpPr>
            <p:nvPr/>
          </p:nvSpPr>
          <p:spPr>
            <a:xfrm>
              <a:off x="5296101" y="768693"/>
              <a:ext cx="767989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1800"/>
                </a:lnSpc>
                <a:spcBef>
                  <a:spcPts val="1200"/>
                </a:spcBef>
                <a:buNone/>
              </a:pPr>
              <a:r>
                <a:rPr lang="en-US" altLang="ko-KR" sz="12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Master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166356" y="1830983"/>
            <a:ext cx="3284242" cy="4301324"/>
            <a:chOff x="3778225" y="2249105"/>
            <a:chExt cx="3284242" cy="4301324"/>
          </a:xfrm>
        </p:grpSpPr>
        <p:sp>
          <p:nvSpPr>
            <p:cNvPr id="19" name="Подзаголовок 2"/>
            <p:cNvSpPr txBox="1">
              <a:spLocks/>
            </p:cNvSpPr>
            <p:nvPr/>
          </p:nvSpPr>
          <p:spPr>
            <a:xfrm>
              <a:off x="3778225" y="2249105"/>
              <a:ext cx="2914262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800"/>
                </a:lnSpc>
                <a:spcBef>
                  <a:spcPts val="1200"/>
                </a:spcBef>
                <a:buFont typeface="Wingdings" panose="05000000000000000000" pitchFamily="2" charset="2"/>
                <a:buChar char="v"/>
              </a:pPr>
              <a:r>
                <a:rPr lang="en-US" altLang="ko-KR" sz="20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LCD 1602</a:t>
              </a:r>
            </a:p>
          </p:txBody>
        </p:sp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95537" y="2666789"/>
              <a:ext cx="3266930" cy="3883640"/>
            </a:xfrm>
            <a:prstGeom prst="rect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</p:grpSp>
      <p:grpSp>
        <p:nvGrpSpPr>
          <p:cNvPr id="13" name="그룹 12"/>
          <p:cNvGrpSpPr/>
          <p:nvPr/>
        </p:nvGrpSpPr>
        <p:grpSpPr>
          <a:xfrm>
            <a:off x="388785" y="1830983"/>
            <a:ext cx="3478109" cy="2784914"/>
            <a:chOff x="298423" y="3539494"/>
            <a:chExt cx="3478109" cy="2784914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8423" y="3957178"/>
              <a:ext cx="3478109" cy="2367230"/>
            </a:xfrm>
            <a:prstGeom prst="rect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sp>
          <p:nvSpPr>
            <p:cNvPr id="32" name="Подзаголовок 2"/>
            <p:cNvSpPr txBox="1">
              <a:spLocks/>
            </p:cNvSpPr>
            <p:nvPr/>
          </p:nvSpPr>
          <p:spPr>
            <a:xfrm>
              <a:off x="298424" y="3539494"/>
              <a:ext cx="2914262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800"/>
                </a:lnSpc>
                <a:spcBef>
                  <a:spcPts val="1200"/>
                </a:spcBef>
                <a:buFont typeface="Wingdings" panose="05000000000000000000" pitchFamily="2" charset="2"/>
                <a:buChar char="v"/>
              </a:pPr>
              <a:r>
                <a:rPr lang="en-US" altLang="ko-KR" sz="20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Loop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7767372" y="1830983"/>
            <a:ext cx="2914262" cy="2654358"/>
            <a:chOff x="8276107" y="1082035"/>
            <a:chExt cx="2914262" cy="2654358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37666" y="1459649"/>
              <a:ext cx="2164528" cy="2276744"/>
            </a:xfrm>
            <a:prstGeom prst="rect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sp>
          <p:nvSpPr>
            <p:cNvPr id="33" name="Подзаголовок 2"/>
            <p:cNvSpPr txBox="1">
              <a:spLocks/>
            </p:cNvSpPr>
            <p:nvPr/>
          </p:nvSpPr>
          <p:spPr>
            <a:xfrm>
              <a:off x="8276107" y="1082035"/>
              <a:ext cx="2914262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800"/>
                </a:lnSpc>
                <a:spcBef>
                  <a:spcPts val="1200"/>
                </a:spcBef>
                <a:buFont typeface="Wingdings" panose="05000000000000000000" pitchFamily="2" charset="2"/>
                <a:buChar char="v"/>
              </a:pPr>
              <a:r>
                <a:rPr lang="en-US" altLang="ko-KR" sz="20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Clock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7750060" y="4573799"/>
            <a:ext cx="3480435" cy="2059757"/>
            <a:chOff x="7587932" y="3918816"/>
            <a:chExt cx="3480435" cy="2059757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54038" y="4290044"/>
              <a:ext cx="3414329" cy="1688529"/>
            </a:xfrm>
            <a:prstGeom prst="rect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sp>
          <p:nvSpPr>
            <p:cNvPr id="34" name="Подзаголовок 2"/>
            <p:cNvSpPr txBox="1">
              <a:spLocks/>
            </p:cNvSpPr>
            <p:nvPr/>
          </p:nvSpPr>
          <p:spPr>
            <a:xfrm>
              <a:off x="7587932" y="3918816"/>
              <a:ext cx="2914262" cy="41768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800"/>
                </a:lnSpc>
                <a:spcBef>
                  <a:spcPts val="1200"/>
                </a:spcBef>
                <a:buFont typeface="Wingdings" panose="05000000000000000000" pitchFamily="2" charset="2"/>
                <a:buChar char="v"/>
              </a:pPr>
              <a:r>
                <a:rPr lang="en-US" altLang="ko-KR" sz="2000" kern="0" dirty="0">
                  <a:solidFill>
                    <a:schemeClr val="bg1">
                      <a:lumMod val="65000"/>
                    </a:schemeClr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Poppins" panose="02000000000000000000" pitchFamily="2" charset="0"/>
                </a:rPr>
                <a:t>Reset</a:t>
              </a:r>
            </a:p>
          </p:txBody>
        </p:sp>
      </p:grpSp>
      <p:cxnSp>
        <p:nvCxnSpPr>
          <p:cNvPr id="20" name="Прямая соединительная линия 26"/>
          <p:cNvCxnSpPr/>
          <p:nvPr/>
        </p:nvCxnSpPr>
        <p:spPr>
          <a:xfrm>
            <a:off x="388785" y="1742069"/>
            <a:ext cx="10841710" cy="498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5869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1"/>
          <p:cNvSpPr txBox="1">
            <a:spLocks/>
          </p:cNvSpPr>
          <p:nvPr/>
        </p:nvSpPr>
        <p:spPr>
          <a:xfrm>
            <a:off x="803963" y="2261872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spc="10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시연 영상</a:t>
            </a:r>
            <a:endParaRPr lang="en-US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</p:txBody>
      </p:sp>
      <p:sp>
        <p:nvSpPr>
          <p:cNvPr id="30" name="Подзаголовок 2"/>
          <p:cNvSpPr txBox="1">
            <a:spLocks/>
          </p:cNvSpPr>
          <p:nvPr/>
        </p:nvSpPr>
        <p:spPr>
          <a:xfrm>
            <a:off x="1732546" y="3988161"/>
            <a:ext cx="2839454" cy="146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endParaRPr lang="en-US" altLang="ko-KR" sz="14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</p:txBody>
      </p:sp>
      <p:cxnSp>
        <p:nvCxnSpPr>
          <p:cNvPr id="31" name="Прямая соединительная линия 27"/>
          <p:cNvCxnSpPr/>
          <p:nvPr/>
        </p:nvCxnSpPr>
        <p:spPr>
          <a:xfrm>
            <a:off x="916355" y="4109373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아두이노프로젝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7328362" y="1243461"/>
            <a:ext cx="2663536" cy="470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74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909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803963" y="2261872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spc="100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 SemiBold" panose="02000000000000000000" pitchFamily="2" charset="0"/>
              </a:rPr>
              <a:t>문제점</a:t>
            </a:r>
            <a:endParaRPr lang="en-US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 SemiBold" panose="02000000000000000000" pitchFamily="2" charset="0"/>
            </a:endParaRPr>
          </a:p>
        </p:txBody>
      </p:sp>
      <p:sp>
        <p:nvSpPr>
          <p:cNvPr id="16" name="Подзаголовок 2"/>
          <p:cNvSpPr txBox="1">
            <a:spLocks/>
          </p:cNvSpPr>
          <p:nvPr/>
        </p:nvSpPr>
        <p:spPr>
          <a:xfrm>
            <a:off x="1732546" y="3988161"/>
            <a:ext cx="2839454" cy="146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endParaRPr lang="en-US" altLang="ko-KR" sz="14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</p:txBody>
      </p:sp>
      <p:cxnSp>
        <p:nvCxnSpPr>
          <p:cNvPr id="28" name="Прямая соединительная линия 27"/>
          <p:cNvCxnSpPr/>
          <p:nvPr/>
        </p:nvCxnSpPr>
        <p:spPr>
          <a:xfrm>
            <a:off x="916355" y="4109373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Подзаголовок 2"/>
          <p:cNvSpPr txBox="1">
            <a:spLocks/>
          </p:cNvSpPr>
          <p:nvPr/>
        </p:nvSpPr>
        <p:spPr>
          <a:xfrm>
            <a:off x="6024285" y="601302"/>
            <a:ext cx="1701462" cy="3877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ko-KR" altLang="en-US" sz="18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시계 세팅</a:t>
            </a: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  <a:p>
            <a:pPr marL="342900" indent="-342900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  <a:p>
            <a:pPr marL="342900" indent="-342900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  <a:p>
            <a:pPr marL="342900" indent="-342900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  <a:p>
            <a:pPr marL="342900" indent="-342900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  <a:p>
            <a:pPr marL="342900" indent="-342900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  <a:p>
            <a:pPr marL="342900" indent="-342900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  <a:p>
            <a:pPr marL="342900" indent="-342900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endParaRPr lang="en-US" altLang="ko-KR" sz="1800" kern="0" dirty="0">
              <a:solidFill>
                <a:schemeClr val="bg1">
                  <a:lumMod val="6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Poppins" panose="02000000000000000000" pitchFamily="2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EEFC1BE-B838-4688-9461-BBB6D4C3D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30263"/>
            <a:ext cx="2740351" cy="205013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F178709-371A-433B-9196-64BFCFE30E62}"/>
              </a:ext>
            </a:extLst>
          </p:cNvPr>
          <p:cNvSpPr/>
          <p:nvPr/>
        </p:nvSpPr>
        <p:spPr>
          <a:xfrm>
            <a:off x="6204247" y="1768979"/>
            <a:ext cx="1709159" cy="2734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G마켓 - 아두이노 RTC 고정밀 시계모듈 DS3231">
            <a:extLst>
              <a:ext uri="{FF2B5EF4-FFF2-40B4-BE49-F238E27FC236}">
                <a16:creationId xmlns:a16="http://schemas.microsoft.com/office/drawing/2014/main" id="{F864606F-9053-4360-9A77-05F4E283C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531112"/>
            <a:ext cx="2196625" cy="219662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pic>
        <p:nvPicPr>
          <p:cNvPr id="1032" name="Picture 8" descr="arduino 용 esp8266 직렬 wi-fi 무선 esp-01 어댑터 모듈 3.3v 5v ...">
            <a:extLst>
              <a:ext uri="{FF2B5EF4-FFF2-40B4-BE49-F238E27FC236}">
                <a16:creationId xmlns:a16="http://schemas.microsoft.com/office/drawing/2014/main" id="{7877775A-3988-47BA-AD4D-5626EF576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9020" y="3531111"/>
            <a:ext cx="2196625" cy="2196625"/>
          </a:xfrm>
          <a:prstGeom prst="rect">
            <a:avLst/>
          </a:prstGeom>
          <a:ln w="19050" cmpd="sng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3C5D9722-A1CF-4DAF-97B3-2F837983E949}"/>
              </a:ext>
            </a:extLst>
          </p:cNvPr>
          <p:cNvSpPr txBox="1">
            <a:spLocks/>
          </p:cNvSpPr>
          <p:nvPr/>
        </p:nvSpPr>
        <p:spPr>
          <a:xfrm>
            <a:off x="6096000" y="5857546"/>
            <a:ext cx="1701462" cy="3877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altLang="ko-KR" sz="18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RTC</a:t>
            </a:r>
          </a:p>
        </p:txBody>
      </p:sp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ADF6F90A-CF1E-4C73-B623-D15AE051DFC2}"/>
              </a:ext>
            </a:extLst>
          </p:cNvPr>
          <p:cNvSpPr txBox="1">
            <a:spLocks/>
          </p:cNvSpPr>
          <p:nvPr/>
        </p:nvSpPr>
        <p:spPr>
          <a:xfrm>
            <a:off x="9076090" y="5857546"/>
            <a:ext cx="1701462" cy="3877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altLang="ko-KR" sz="1800" kern="0" dirty="0">
                <a:solidFill>
                  <a:schemeClr val="bg1">
                    <a:lumMod val="6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Poppins" panose="02000000000000000000" pitchFamily="2" charset="0"/>
              </a:rPr>
              <a:t>ESP-01</a:t>
            </a:r>
          </a:p>
        </p:txBody>
      </p:sp>
    </p:spTree>
    <p:extLst>
      <p:ext uri="{BB962C8B-B14F-4D97-AF65-F5344CB8AC3E}">
        <p14:creationId xmlns:p14="http://schemas.microsoft.com/office/powerpoint/2010/main" val="204342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13760</TotalTime>
  <Words>141</Words>
  <Application>Microsoft Office PowerPoint</Application>
  <PresentationFormat>와이드스크린</PresentationFormat>
  <Paragraphs>65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1" baseType="lpstr">
      <vt:lpstr>HY헤드라인M</vt:lpstr>
      <vt:lpstr>Lato</vt:lpstr>
      <vt:lpstr>Linux Libertine</vt:lpstr>
      <vt:lpstr>Poppins</vt:lpstr>
      <vt:lpstr>Poppins SemiBold</vt:lpstr>
      <vt:lpstr>맑은 고딕</vt:lpstr>
      <vt:lpstr>Arial</vt:lpstr>
      <vt:lpstr>Calibri</vt:lpstr>
      <vt:lpstr>Calibri Light</vt:lpstr>
      <vt:lpstr>Wingdings</vt:lpstr>
      <vt:lpstr>Специальное оформление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DELIGHT</dc:creator>
  <cp:lastModifiedBy>pc</cp:lastModifiedBy>
  <cp:revision>731</cp:revision>
  <dcterms:created xsi:type="dcterms:W3CDTF">2016-05-17T07:43:39Z</dcterms:created>
  <dcterms:modified xsi:type="dcterms:W3CDTF">2020-04-29T04:50:12Z</dcterms:modified>
</cp:coreProperties>
</file>

<file path=docProps/thumbnail.jpeg>
</file>